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645" r:id="rId2"/>
    <p:sldId id="695" r:id="rId3"/>
    <p:sldId id="647" r:id="rId4"/>
    <p:sldId id="652" r:id="rId5"/>
    <p:sldId id="648" r:id="rId6"/>
    <p:sldId id="649" r:id="rId7"/>
    <p:sldId id="650" r:id="rId8"/>
    <p:sldId id="651" r:id="rId9"/>
    <p:sldId id="655" r:id="rId10"/>
    <p:sldId id="665" r:id="rId11"/>
    <p:sldId id="654" r:id="rId12"/>
    <p:sldId id="656" r:id="rId13"/>
    <p:sldId id="657" r:id="rId14"/>
    <p:sldId id="658" r:id="rId15"/>
    <p:sldId id="659" r:id="rId16"/>
    <p:sldId id="660" r:id="rId17"/>
    <p:sldId id="661" r:id="rId18"/>
    <p:sldId id="663" r:id="rId19"/>
    <p:sldId id="662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8" autoAdjust="0"/>
    <p:restoredTop sz="91554" autoAdjust="0"/>
  </p:normalViewPr>
  <p:slideViewPr>
    <p:cSldViewPr>
      <p:cViewPr>
        <p:scale>
          <a:sx n="85" d="100"/>
          <a:sy n="85" d="100"/>
        </p:scale>
        <p:origin x="816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7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09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19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65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October 4,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TensorFlow </a:t>
            </a:r>
            <a:r>
              <a:rPr lang="en-US" altLang="ko-KR" sz="4400" dirty="0" smtClean="0"/>
              <a:t>tutorial</a:t>
            </a:r>
          </a:p>
          <a:p>
            <a:pPr algn="ctr"/>
            <a:r>
              <a:rPr lang="en-US" altLang="ko-KR" sz="3600" dirty="0" smtClean="0">
                <a:solidFill>
                  <a:srgbClr val="C00000"/>
                </a:solidFill>
              </a:rPr>
              <a:t>Part1</a:t>
            </a:r>
            <a:endParaRPr lang="en-US" altLang="ko-KR" sz="4400" dirty="0" smtClean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92" y="4347101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rgbClr val="C00000"/>
                </a:solidFill>
              </a:rPr>
              <a:t>Handling images</a:t>
            </a:r>
            <a:endParaRPr kumimoji="1" lang="ko-KR" altLang="en-US" sz="3200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Logistic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Multi-layer perceptron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Convolutional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  <a:endParaRPr kumimoji="1" lang="ko-KR" altLang="en-US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3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289969"/>
            <a:ext cx="64008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700" y="1916832"/>
            <a:ext cx="6070600" cy="25146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Specify folders containing images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7904" y="3416392"/>
            <a:ext cx="6172200" cy="9967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20" y="1119188"/>
            <a:ext cx="806716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images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94360" y="1180712"/>
            <a:ext cx="2048256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1312" y="1570856"/>
            <a:ext cx="4620768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44" y="2433271"/>
            <a:ext cx="5273856" cy="24246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Check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loaded</a:t>
            </a:r>
            <a:r>
              <a:rPr kumimoji="1" lang="en-US" altLang="ko-KR" dirty="0" smtClean="0"/>
              <a:t> images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882" y="0"/>
            <a:ext cx="3202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250" y="1801019"/>
            <a:ext cx="7683500" cy="3898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Divide into </a:t>
            </a:r>
            <a:r>
              <a:rPr kumimoji="1" lang="en-US" altLang="ko-KR" dirty="0" smtClean="0">
                <a:solidFill>
                  <a:srgbClr val="C00000"/>
                </a:solidFill>
              </a:rPr>
              <a:t>train</a:t>
            </a:r>
            <a:r>
              <a:rPr kumimoji="1" lang="en-US" altLang="ko-KR" dirty="0" smtClean="0"/>
              <a:t> and </a:t>
            </a:r>
            <a:r>
              <a:rPr kumimoji="1" lang="en-US" altLang="ko-KR" dirty="0" smtClean="0">
                <a:solidFill>
                  <a:srgbClr val="7030A0"/>
                </a:solidFill>
              </a:rPr>
              <a:t>test</a:t>
            </a:r>
            <a:r>
              <a:rPr kumimoji="1" lang="en-US" altLang="ko-KR" dirty="0" smtClean="0"/>
              <a:t> 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26664" y="2799200"/>
            <a:ext cx="2048256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616" y="3015608"/>
            <a:ext cx="2590800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47344" y="5111448"/>
            <a:ext cx="3166872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4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2060848"/>
            <a:ext cx="7607300" cy="210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758184" y="3046088"/>
            <a:ext cx="932688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88522" y="3046088"/>
            <a:ext cx="1143798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94432" y="3271640"/>
            <a:ext cx="932688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812792" y="3268592"/>
            <a:ext cx="1030224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40800" y="3265576"/>
            <a:ext cx="831016" cy="232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3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2340769"/>
            <a:ext cx="7658100" cy="2819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to check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1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2340769"/>
            <a:ext cx="7658100" cy="2819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to check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640" y="2264"/>
            <a:ext cx="222577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410" y="0"/>
            <a:ext cx="2271975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27" y="0"/>
            <a:ext cx="220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37" y="1196752"/>
            <a:ext cx="415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/>
              <a:t>Part1: TensorFlow Tutorials</a:t>
            </a:r>
            <a:endParaRPr kumimoji="1" lang="ko-KR" alt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1561" y="178392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Handling images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11561" y="2233464"/>
            <a:ext cx="277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Logistic regression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11560" y="2683004"/>
            <a:ext cx="331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Multi-layer perceptron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94775" y="3789040"/>
            <a:ext cx="749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/>
              <a:t>Part2: Advances in convolutional neural networks</a:t>
            </a:r>
            <a:endParaRPr kumimoji="1" lang="ko-KR" altLang="en-US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1" y="4379912"/>
            <a:ext cx="17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CNN basics</a:t>
            </a:r>
            <a:endParaRPr kumimoji="1" lang="ko-KR" alt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11561" y="4829453"/>
            <a:ext cx="857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Four CNN architectures (AlexNet, VGG, </a:t>
            </a:r>
            <a:r>
              <a:rPr kumimoji="1" lang="en-US" altLang="ko-KR" sz="2400" dirty="0" err="1" smtClean="0"/>
              <a:t>GoogLeNet</a:t>
            </a:r>
            <a:r>
              <a:rPr kumimoji="1" lang="en-US" altLang="ko-KR" sz="2400" dirty="0" smtClean="0"/>
              <a:t>, ResNet)</a:t>
            </a:r>
            <a:endParaRPr kumimoji="1" lang="ko-KR" alt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11560" y="5278993"/>
            <a:ext cx="5386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Application1: Semantic segmentation</a:t>
            </a:r>
            <a:endParaRPr kumimoji="1" lang="ko-KR" altLang="en-US" sz="2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11560" y="5728534"/>
            <a:ext cx="443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Application2: Object detection</a:t>
            </a:r>
            <a:endParaRPr kumimoji="1" lang="ko-KR" alt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1560" y="3141474"/>
            <a:ext cx="4314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Convolutional neural network</a:t>
            </a:r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1495638"/>
            <a:ext cx="2577816" cy="1933362"/>
          </a:xfrm>
          <a:prstGeom prst="rect">
            <a:avLst/>
          </a:prstGeom>
        </p:spPr>
      </p:pic>
      <p:cxnSp>
        <p:nvCxnSpPr>
          <p:cNvPr id="16" name="직선 연결선[R] 15"/>
          <p:cNvCxnSpPr/>
          <p:nvPr/>
        </p:nvCxnSpPr>
        <p:spPr>
          <a:xfrm>
            <a:off x="5580112" y="1495638"/>
            <a:ext cx="2577816" cy="19333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V="1">
            <a:off x="5580112" y="1484279"/>
            <a:ext cx="2577816" cy="19447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4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Before going 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077" y="1039280"/>
            <a:ext cx="7477339" cy="5414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5745450"/>
            <a:ext cx="7724551" cy="707886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4000" b="1" smtClean="0">
                <a:solidFill>
                  <a:srgbClr val="FF0000"/>
                </a:solidFill>
              </a:rPr>
              <a:t> Terminologies are Important! </a:t>
            </a:r>
            <a:endParaRPr kumimoji="1" lang="ko-KR" altLang="en-US" sz="4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 of</a:t>
            </a:r>
            <a:r>
              <a:rPr kumimoji="1" lang="ko-KR" altLang="en-US" dirty="0" smtClean="0"/>
              <a:t> </a:t>
            </a:r>
            <a:r>
              <a:rPr kumimoji="1" lang="en-US" altLang="ko-KR" sz="2000" dirty="0" smtClean="0">
                <a:solidFill>
                  <a:srgbClr val="C00000"/>
                </a:solidFill>
              </a:rPr>
              <a:t>(most of)</a:t>
            </a:r>
            <a:r>
              <a:rPr kumimoji="1" lang="en-US" altLang="ko-KR" dirty="0" smtClean="0"/>
              <a:t> Deep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4437739" y="2598742"/>
            <a:ext cx="648072" cy="67687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510540" y="1340768"/>
            <a:ext cx="3635481" cy="3384376"/>
            <a:chOff x="434854" y="1484783"/>
            <a:chExt cx="3635481" cy="3960440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1816953" y="2339004"/>
              <a:ext cx="1584176" cy="15841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1816953" y="3933862"/>
              <a:ext cx="2253382" cy="53726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>
              <a:off x="1024865" y="3923180"/>
              <a:ext cx="792088" cy="130601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816953" y="3923180"/>
              <a:ext cx="1080120" cy="152204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1816953" y="1484783"/>
              <a:ext cx="19510" cy="243839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 flipH="1" flipV="1">
              <a:off x="808841" y="2328322"/>
              <a:ext cx="1008112" cy="1594858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564489" y="3923180"/>
              <a:ext cx="1242710" cy="66213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 flipV="1">
              <a:off x="1807198" y="3428999"/>
              <a:ext cx="2097987" cy="4941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H="1" flipV="1">
              <a:off x="434854" y="3068959"/>
              <a:ext cx="1372344" cy="85422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5548025" y="1340768"/>
            <a:ext cx="3200439" cy="3384376"/>
            <a:chOff x="5555509" y="2060848"/>
            <a:chExt cx="3200439" cy="3600400"/>
          </a:xfrm>
        </p:grpSpPr>
        <p:cxnSp>
          <p:nvCxnSpPr>
            <p:cNvPr id="40" name="직선 화살표 연결선 39"/>
            <p:cNvCxnSpPr/>
            <p:nvPr/>
          </p:nvCxnSpPr>
          <p:spPr>
            <a:xfrm flipH="1" flipV="1">
              <a:off x="6687226" y="2060848"/>
              <a:ext cx="11983" cy="1856992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6699209" y="3917840"/>
              <a:ext cx="2056739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H="1">
              <a:off x="5555509" y="3933862"/>
              <a:ext cx="1131717" cy="12953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687226" y="3917840"/>
              <a:ext cx="1485174" cy="174340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210505" y="4974267"/>
            <a:ext cx="875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Most of the deep learning or machine learning algorithms can be viewed as a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mapping</a:t>
            </a:r>
            <a:r>
              <a:rPr kumimoji="1" lang="en-US" altLang="ko-KR" sz="2400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sz="2400" dirty="0" smtClean="0"/>
              <a:t>from a vector space to another. </a:t>
            </a:r>
            <a:endParaRPr kumimoji="1" lang="ko-KR" alt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>
            <a:off x="210505" y="5919292"/>
            <a:ext cx="875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In other words, it is just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numbers</a:t>
            </a:r>
            <a:r>
              <a:rPr kumimoji="1" lang="en-US" altLang="ko-KR" sz="2400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sz="2400" dirty="0" smtClean="0"/>
              <a:t>to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numbers</a:t>
            </a:r>
            <a:r>
              <a:rPr kumimoji="1" lang="en-US" altLang="ko-KR" sz="2400" dirty="0" smtClean="0"/>
              <a:t>. 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9559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0" grpId="0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Input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376450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621908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2992022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4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Output / Class / Label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2563"/>
            <a:ext cx="2448272" cy="1695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552563"/>
            <a:ext cx="1695655" cy="16956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552563"/>
            <a:ext cx="2548115" cy="16956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3800" y="1552563"/>
            <a:ext cx="1440160" cy="1695655"/>
          </a:xfrm>
          <a:prstGeom prst="rect">
            <a:avLst/>
          </a:prstGeom>
        </p:spPr>
      </p:pic>
      <p:sp>
        <p:nvSpPr>
          <p:cNvPr id="11" name="아래쪽 화살표[D] 10"/>
          <p:cNvSpPr/>
          <p:nvPr/>
        </p:nvSpPr>
        <p:spPr>
          <a:xfrm>
            <a:off x="1081436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아래쪽 화살표[D] 11"/>
          <p:cNvSpPr/>
          <p:nvPr/>
        </p:nvSpPr>
        <p:spPr>
          <a:xfrm>
            <a:off x="5463471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아래쪽 화살표[D] 12"/>
          <p:cNvSpPr/>
          <p:nvPr/>
        </p:nvSpPr>
        <p:spPr>
          <a:xfrm>
            <a:off x="3151575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아래쪽 화살표[D] 13"/>
          <p:cNvSpPr/>
          <p:nvPr/>
        </p:nvSpPr>
        <p:spPr>
          <a:xfrm>
            <a:off x="7739844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5779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79222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91118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7491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4581128"/>
            <a:ext cx="8640960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5949280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solidFill>
                  <a:srgbClr val="FF0000"/>
                </a:solidFill>
              </a:rPr>
              <a:t>One-hot coding</a:t>
            </a:r>
            <a:endParaRPr kumimoji="1" lang="ko-KR" altLang="en-US" sz="3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57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/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262" y="1119188"/>
            <a:ext cx="6797475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2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/ Batch size / Iteration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534726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One </a:t>
            </a:r>
            <a:r>
              <a:rPr kumimoji="1" lang="en-US" altLang="ko-KR" sz="2400" b="1" dirty="0" smtClean="0">
                <a:latin typeface="+mn-ea"/>
              </a:rPr>
              <a:t>epoch</a:t>
            </a:r>
            <a:r>
              <a:rPr kumimoji="1" lang="en-US" altLang="ko-KR" sz="2400" dirty="0" smtClean="0">
                <a:latin typeface="+mn-ea"/>
              </a:rPr>
              <a:t>: one forward and backward pass of </a:t>
            </a:r>
            <a:r>
              <a:rPr kumimoji="1" lang="en-US" altLang="ko-KR" sz="2400" dirty="0" smtClean="0">
                <a:solidFill>
                  <a:srgbClr val="0000FF"/>
                </a:solidFill>
                <a:latin typeface="+mn-ea"/>
              </a:rPr>
              <a:t>all training data</a:t>
            </a:r>
            <a:endParaRPr kumimoji="1"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670011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latin typeface="+mn-ea"/>
              </a:rPr>
              <a:t>Batch size</a:t>
            </a:r>
            <a:r>
              <a:rPr kumimoji="1" lang="en-US" altLang="ko-KR" sz="2400" dirty="0" smtClean="0">
                <a:latin typeface="+mn-ea"/>
              </a:rPr>
              <a:t>: the number of training examples in </a:t>
            </a:r>
            <a:r>
              <a:rPr kumimoji="1" lang="en-US" altLang="ko-KR" sz="2400" dirty="0" smtClean="0">
                <a:solidFill>
                  <a:srgbClr val="0000FF"/>
                </a:solidFill>
                <a:latin typeface="+mn-ea"/>
              </a:rPr>
              <a:t>one forward and backward pass</a:t>
            </a:r>
            <a:endParaRPr kumimoji="1"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82213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One </a:t>
            </a:r>
            <a:r>
              <a:rPr kumimoji="1" lang="en-US" altLang="ko-KR" sz="2400" b="1" dirty="0" smtClean="0">
                <a:latin typeface="+mn-ea"/>
              </a:rPr>
              <a:t>iteration</a:t>
            </a:r>
            <a:r>
              <a:rPr kumimoji="1" lang="en-US" altLang="ko-KR" sz="2400" dirty="0" smtClean="0">
                <a:latin typeface="+mn-ea"/>
              </a:rPr>
              <a:t>: number of passes</a:t>
            </a:r>
            <a:endParaRPr kumimoji="1"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758243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If we have 55,000 training data, and the batch size is 1,000. Then, we need 55 iterations to complete 1 epoch. </a:t>
            </a:r>
            <a:endParaRPr kumimoji="1"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626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Part1: TensorFlow tutorial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9355" y="2636912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/>
              <a:t>Handling images</a:t>
            </a:r>
            <a:endParaRPr kumimoji="1" lang="ko-KR" altLang="en-US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329355" y="3406704"/>
            <a:ext cx="363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/>
              <a:t>Logistic </a:t>
            </a:r>
            <a:r>
              <a:rPr kumimoji="1" lang="en-US" altLang="ko-KR" sz="3200" dirty="0" smtClean="0"/>
              <a:t>regression</a:t>
            </a:r>
            <a:endParaRPr kumimoji="1" lang="ko-KR" alt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329355" y="4176496"/>
            <a:ext cx="4364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/>
              <a:t>Multi-layer perceptron</a:t>
            </a:r>
            <a:endParaRPr kumimoji="1" lang="ko-KR" alt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29355" y="4946288"/>
            <a:ext cx="569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mtClean="0"/>
              <a:t>Convolutional </a:t>
            </a:r>
            <a:r>
              <a:rPr kumimoji="1" lang="en-US" altLang="ko-KR" sz="3200" dirty="0" smtClean="0"/>
              <a:t>neural network</a:t>
            </a:r>
            <a:endParaRPr kumimoji="1" lang="ko-KR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655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33080</TotalTime>
  <Words>274</Words>
  <Application>Microsoft Macintosh PowerPoint</Application>
  <PresentationFormat>화면 슬라이드 쇼(4:3)</PresentationFormat>
  <Paragraphs>75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Overview</vt:lpstr>
      <vt:lpstr>Before going on</vt:lpstr>
      <vt:lpstr>Goal of (most of) Deep Learning</vt:lpstr>
      <vt:lpstr>Input data</vt:lpstr>
      <vt:lpstr>Output / Class / Label</vt:lpstr>
      <vt:lpstr>Training / Learning</vt:lpstr>
      <vt:lpstr>Epoch / Batch size / Iteration</vt:lpstr>
      <vt:lpstr>PowerPoint 프레젠테이션</vt:lpstr>
      <vt:lpstr>PowerPoint 프레젠테이션</vt:lpstr>
      <vt:lpstr>PowerPoint 프레젠테이션</vt:lpstr>
      <vt:lpstr>Load packages</vt:lpstr>
      <vt:lpstr>Specify folders containing images</vt:lpstr>
      <vt:lpstr>Load images</vt:lpstr>
      <vt:lpstr>Check loaded images</vt:lpstr>
      <vt:lpstr>Divide into train and test sets</vt:lpstr>
      <vt:lpstr>Save!</vt:lpstr>
      <vt:lpstr>Plot to check</vt:lpstr>
      <vt:lpstr>Plot to check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1181</cp:revision>
  <dcterms:created xsi:type="dcterms:W3CDTF">2010-03-17T18:05:41Z</dcterms:created>
  <dcterms:modified xsi:type="dcterms:W3CDTF">2016-10-04T12:54:31Z</dcterms:modified>
</cp:coreProperties>
</file>